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93" r:id="rId2"/>
    <p:sldId id="294" r:id="rId3"/>
    <p:sldId id="276" r:id="rId4"/>
    <p:sldId id="278" r:id="rId5"/>
    <p:sldId id="283" r:id="rId6"/>
    <p:sldId id="297" r:id="rId7"/>
    <p:sldId id="303" r:id="rId8"/>
    <p:sldId id="302" r:id="rId9"/>
    <p:sldId id="299" r:id="rId10"/>
    <p:sldId id="301" r:id="rId11"/>
    <p:sldId id="274" r:id="rId12"/>
  </p:sldIdLst>
  <p:sldSz cx="9144000" cy="5143500" type="screen16x9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08" autoAdjust="0"/>
    <p:restoredTop sz="95246" autoAdjust="0"/>
  </p:normalViewPr>
  <p:slideViewPr>
    <p:cSldViewPr>
      <p:cViewPr>
        <p:scale>
          <a:sx n="100" d="100"/>
          <a:sy n="100" d="100"/>
        </p:scale>
        <p:origin x="-516" y="-28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8.7097309557616812E-2"/>
          <c:y val="3.4627737455727489E-2"/>
          <c:w val="0.67354207773208674"/>
          <c:h val="0.79682843893988586"/>
        </c:manualLayout>
      </c:layout>
      <c:barChart>
        <c:barDir val="col"/>
        <c:grouping val="clustered"/>
        <c:ser>
          <c:idx val="0"/>
          <c:order val="0"/>
          <c:tx>
            <c:strRef>
              <c:f>Tabela!$B$2</c:f>
              <c:strCache>
                <c:ptCount val="1"/>
                <c:pt idx="0">
                  <c:v>Koszty (w tys. PLN)</c:v>
                </c:pt>
              </c:strCache>
            </c:strRef>
          </c:tx>
          <c:cat>
            <c:strRef>
              <c:f>Tabela!$A$3:$A$9</c:f>
              <c:strCache>
                <c:ptCount val="7"/>
                <c:pt idx="0">
                  <c:v>12.2012</c:v>
                </c:pt>
                <c:pt idx="1">
                  <c:v>01.2013</c:v>
                </c:pt>
                <c:pt idx="2">
                  <c:v>02.2013</c:v>
                </c:pt>
                <c:pt idx="3">
                  <c:v>03.2013</c:v>
                </c:pt>
                <c:pt idx="4">
                  <c:v>04.2013</c:v>
                </c:pt>
                <c:pt idx="5">
                  <c:v>05.2013</c:v>
                </c:pt>
                <c:pt idx="6">
                  <c:v>06.2013</c:v>
                </c:pt>
              </c:strCache>
            </c:strRef>
          </c:cat>
          <c:val>
            <c:numRef>
              <c:f>Tabela!$B$3:$B$9</c:f>
              <c:numCache>
                <c:formatCode>#,##0</c:formatCode>
                <c:ptCount val="7"/>
                <c:pt idx="0">
                  <c:v>30196.2</c:v>
                </c:pt>
                <c:pt idx="1">
                  <c:v>27229.1</c:v>
                </c:pt>
                <c:pt idx="2">
                  <c:v>27201.7</c:v>
                </c:pt>
                <c:pt idx="3">
                  <c:v>28968</c:v>
                </c:pt>
                <c:pt idx="4">
                  <c:v>28425</c:v>
                </c:pt>
                <c:pt idx="5">
                  <c:v>27198</c:v>
                </c:pt>
                <c:pt idx="6">
                  <c:v>20399</c:v>
                </c:pt>
              </c:numCache>
            </c:numRef>
          </c:val>
        </c:ser>
        <c:ser>
          <c:idx val="1"/>
          <c:order val="1"/>
          <c:tx>
            <c:strRef>
              <c:f>Tabela!$C$2</c:f>
              <c:strCache>
                <c:ptCount val="1"/>
                <c:pt idx="0">
                  <c:v>Przychody (w tys. PLN)</c:v>
                </c:pt>
              </c:strCache>
            </c:strRef>
          </c:tx>
          <c:cat>
            <c:strRef>
              <c:f>Tabela!$A$3:$A$9</c:f>
              <c:strCache>
                <c:ptCount val="7"/>
                <c:pt idx="0">
                  <c:v>12.2012</c:v>
                </c:pt>
                <c:pt idx="1">
                  <c:v>01.2013</c:v>
                </c:pt>
                <c:pt idx="2">
                  <c:v>02.2013</c:v>
                </c:pt>
                <c:pt idx="3">
                  <c:v>03.2013</c:v>
                </c:pt>
                <c:pt idx="4">
                  <c:v>04.2013</c:v>
                </c:pt>
                <c:pt idx="5">
                  <c:v>05.2013</c:v>
                </c:pt>
                <c:pt idx="6">
                  <c:v>06.2013</c:v>
                </c:pt>
              </c:strCache>
            </c:strRef>
          </c:cat>
          <c:val>
            <c:numRef>
              <c:f>Tabela!$C$3:$C$9</c:f>
              <c:numCache>
                <c:formatCode>#,##0</c:formatCode>
                <c:ptCount val="7"/>
                <c:pt idx="0">
                  <c:v>13294.9</c:v>
                </c:pt>
                <c:pt idx="1">
                  <c:v>17613.099999999991</c:v>
                </c:pt>
                <c:pt idx="2">
                  <c:v>16917</c:v>
                </c:pt>
                <c:pt idx="3">
                  <c:v>18032.599999999991</c:v>
                </c:pt>
                <c:pt idx="4">
                  <c:v>18187</c:v>
                </c:pt>
                <c:pt idx="5">
                  <c:v>18281</c:v>
                </c:pt>
                <c:pt idx="6">
                  <c:v>17977</c:v>
                </c:pt>
              </c:numCache>
            </c:numRef>
          </c:val>
        </c:ser>
        <c:axId val="93768320"/>
        <c:axId val="93770112"/>
      </c:barChart>
      <c:catAx>
        <c:axId val="9376832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93770112"/>
        <c:crosses val="autoZero"/>
        <c:auto val="1"/>
        <c:lblAlgn val="ctr"/>
        <c:lblOffset val="100"/>
      </c:catAx>
      <c:valAx>
        <c:axId val="93770112"/>
        <c:scaling>
          <c:orientation val="minMax"/>
        </c:scaling>
        <c:axPos val="l"/>
        <c:majorGridlines/>
        <c:numFmt formatCode="#,##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93768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688450828892318"/>
          <c:y val="9.6884928857577032E-2"/>
          <c:w val="0.22374781021224818"/>
          <c:h val="0.81246765206980731"/>
        </c:manualLayout>
      </c:layout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7"/>
  <c:chart>
    <c:title>
      <c:tx>
        <c:rich>
          <a:bodyPr/>
          <a:lstStyle/>
          <a:p>
            <a:pPr>
              <a:defRPr sz="1400"/>
            </a:pPr>
            <a:r>
              <a:rPr lang="pl-PL" sz="1400"/>
              <a:t>Wpływy ze</a:t>
            </a:r>
            <a:r>
              <a:rPr lang="pl-PL" sz="1400" baseline="0"/>
              <a:t> sprzedaży biletów Spółki w okresie 
styczeń - czerwiec 2013</a:t>
            </a:r>
            <a:endParaRPr lang="en-US" sz="1400"/>
          </a:p>
        </c:rich>
      </c:tx>
      <c:layout>
        <c:manualLayout>
          <c:xMode val="edge"/>
          <c:yMode val="edge"/>
          <c:x val="0.11332339028652059"/>
          <c:y val="1.6363208836183616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Wpływy!$E$3</c:f>
              <c:strCache>
                <c:ptCount val="1"/>
                <c:pt idx="0">
                  <c:v>kwota netto (w tys. PLN)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9.8039215686274508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Val val="1"/>
            </c:dLbl>
            <c:dLbl>
              <c:idx val="5"/>
              <c:layout>
                <c:manualLayout>
                  <c:x val="0"/>
                  <c:y val="-1.960784313725487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Val val="1"/>
            </c:dLbl>
            <c:dLbl>
              <c:idx val="7"/>
              <c:layout>
                <c:manualLayout>
                  <c:x val="0"/>
                  <c:y val="-2.287581699346406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Val val="1"/>
            </c:dLbl>
            <c:dLbl>
              <c:idx val="8"/>
              <c:layout>
                <c:manualLayout>
                  <c:x val="0"/>
                  <c:y val="-6.5359477124183043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Val val="1"/>
            </c:dLbl>
            <c:dLbl>
              <c:idx val="9"/>
              <c:layout>
                <c:manualLayout>
                  <c:x val="0"/>
                  <c:y val="9.8039215686274248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Val val="1"/>
            </c:dLbl>
            <c:dLbl>
              <c:idx val="10"/>
              <c:layout>
                <c:manualLayout>
                  <c:x val="0"/>
                  <c:y val="-1.63398692810457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Val val="1"/>
            </c:dLbl>
            <c:dLbl>
              <c:idx val="16"/>
              <c:layout>
                <c:manualLayout>
                  <c:x val="1.857010213556175E-3"/>
                  <c:y val="-9.685230024213079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  <c:dLblPos val="outEnd"/>
              <c:showVal val="1"/>
            </c:dLbl>
            <c:showVal val="1"/>
          </c:dLbls>
          <c:cat>
            <c:strRef>
              <c:f>Wpływy!$A$19:$A$24</c:f>
              <c:strCache>
                <c:ptCount val="6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</c:strCache>
            </c:strRef>
          </c:cat>
          <c:val>
            <c:numRef>
              <c:f>Wpływy!$E$19:$E$24</c:f>
              <c:numCache>
                <c:formatCode>_(* #,##0_);_(* \(#,##0\);_(* "-"_);_(@_)</c:formatCode>
                <c:ptCount val="6"/>
                <c:pt idx="0">
                  <c:v>5023.6940364000011</c:v>
                </c:pt>
                <c:pt idx="1">
                  <c:v>5063.4277081999999</c:v>
                </c:pt>
                <c:pt idx="2">
                  <c:v>4820.0305146000001</c:v>
                </c:pt>
                <c:pt idx="3">
                  <c:v>5081.5492506000001</c:v>
                </c:pt>
                <c:pt idx="4">
                  <c:v>5315.8165662000019</c:v>
                </c:pt>
                <c:pt idx="5">
                  <c:v>4997.7637779999995</c:v>
                </c:pt>
              </c:numCache>
            </c:numRef>
          </c:val>
        </c:ser>
        <c:axId val="94765056"/>
        <c:axId val="94766592"/>
      </c:barChart>
      <c:catAx>
        <c:axId val="94765056"/>
        <c:scaling>
          <c:orientation val="minMax"/>
        </c:scaling>
        <c:axPos val="b"/>
        <c:numFmt formatCode="General" sourceLinked="1"/>
        <c:tickLblPos val="nextTo"/>
        <c:crossAx val="94766592"/>
        <c:crosses val="autoZero"/>
        <c:auto val="1"/>
        <c:lblAlgn val="ctr"/>
        <c:lblOffset val="100"/>
      </c:catAx>
      <c:valAx>
        <c:axId val="94766592"/>
        <c:scaling>
          <c:orientation val="minMax"/>
        </c:scaling>
        <c:axPos val="l"/>
        <c:majorGridlines/>
        <c:numFmt formatCode="_(* #,##0_);_(* \(#,##0\);_(* &quot;-&quot;_);_(@_)" sourceLinked="1"/>
        <c:tickLblPos val="nextTo"/>
        <c:crossAx val="9476505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8.7097309557616812E-2"/>
          <c:y val="0.12708508151809494"/>
          <c:w val="0.67354207773208674"/>
          <c:h val="0.70437113244056182"/>
        </c:manualLayout>
      </c:layout>
      <c:barChart>
        <c:barDir val="col"/>
        <c:grouping val="clustered"/>
        <c:ser>
          <c:idx val="0"/>
          <c:order val="0"/>
          <c:tx>
            <c:strRef>
              <c:f>Tabela!$B$2</c:f>
              <c:strCache>
                <c:ptCount val="1"/>
                <c:pt idx="0">
                  <c:v>Plan naprawczy (w tys. PLN) 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Tabela!$A$3:$A$9</c:f>
              <c:strCache>
                <c:ptCount val="7"/>
                <c:pt idx="0">
                  <c:v>12.2012</c:v>
                </c:pt>
                <c:pt idx="1">
                  <c:v>01.2013</c:v>
                </c:pt>
                <c:pt idx="2">
                  <c:v>02.2013</c:v>
                </c:pt>
                <c:pt idx="3">
                  <c:v>03.2013</c:v>
                </c:pt>
                <c:pt idx="4">
                  <c:v>04.2013</c:v>
                </c:pt>
                <c:pt idx="5">
                  <c:v>05.2013</c:v>
                </c:pt>
                <c:pt idx="6">
                  <c:v>06.2013</c:v>
                </c:pt>
              </c:strCache>
            </c:strRef>
          </c:cat>
          <c:val>
            <c:numRef>
              <c:f>Tabela!$B$3:$B$9</c:f>
              <c:numCache>
                <c:formatCode>#,##0</c:formatCode>
                <c:ptCount val="7"/>
                <c:pt idx="0" formatCode="General">
                  <c:v>0</c:v>
                </c:pt>
                <c:pt idx="1">
                  <c:v>-9232.5244700000039</c:v>
                </c:pt>
                <c:pt idx="2">
                  <c:v>-8347.8521199999923</c:v>
                </c:pt>
                <c:pt idx="3">
                  <c:v>-10450.209870000002</c:v>
                </c:pt>
                <c:pt idx="4">
                  <c:v>-9447.9367600000005</c:v>
                </c:pt>
                <c:pt idx="5">
                  <c:v>-9180.868619999992</c:v>
                </c:pt>
                <c:pt idx="6">
                  <c:v>-2276.9565100000009</c:v>
                </c:pt>
              </c:numCache>
            </c:numRef>
          </c:val>
        </c:ser>
        <c:ser>
          <c:idx val="1"/>
          <c:order val="1"/>
          <c:tx>
            <c:strRef>
              <c:f>Tabela!$C$2</c:f>
              <c:strCache>
                <c:ptCount val="1"/>
                <c:pt idx="0">
                  <c:v>Wykonanie (w tys. PLN)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Tabela!$A$3:$A$9</c:f>
              <c:strCache>
                <c:ptCount val="7"/>
                <c:pt idx="0">
                  <c:v>12.2012</c:v>
                </c:pt>
                <c:pt idx="1">
                  <c:v>01.2013</c:v>
                </c:pt>
                <c:pt idx="2">
                  <c:v>02.2013</c:v>
                </c:pt>
                <c:pt idx="3">
                  <c:v>03.2013</c:v>
                </c:pt>
                <c:pt idx="4">
                  <c:v>04.2013</c:v>
                </c:pt>
                <c:pt idx="5">
                  <c:v>05.2013</c:v>
                </c:pt>
                <c:pt idx="6">
                  <c:v>06.2013</c:v>
                </c:pt>
              </c:strCache>
            </c:strRef>
          </c:cat>
          <c:val>
            <c:numRef>
              <c:f>Tabela!$C$3:$C$9</c:f>
              <c:numCache>
                <c:formatCode>#,##0</c:formatCode>
                <c:ptCount val="7"/>
                <c:pt idx="0">
                  <c:v>-16901.3</c:v>
                </c:pt>
                <c:pt idx="1">
                  <c:v>-9616</c:v>
                </c:pt>
                <c:pt idx="2">
                  <c:v>-10284.799999999996</c:v>
                </c:pt>
                <c:pt idx="3">
                  <c:v>-10935.4</c:v>
                </c:pt>
                <c:pt idx="4">
                  <c:v>-10238</c:v>
                </c:pt>
                <c:pt idx="5">
                  <c:v>-8917</c:v>
                </c:pt>
                <c:pt idx="6">
                  <c:v>-2422</c:v>
                </c:pt>
              </c:numCache>
            </c:numRef>
          </c:val>
        </c:ser>
        <c:axId val="96563968"/>
        <c:axId val="96565504"/>
      </c:barChart>
      <c:catAx>
        <c:axId val="965639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aseline="0">
                <a:latin typeface="Calibri" pitchFamily="34" charset="0"/>
              </a:defRPr>
            </a:pPr>
            <a:endParaRPr lang="pl-PL"/>
          </a:p>
        </c:txPr>
        <c:crossAx val="96565504"/>
        <c:crosses val="autoZero"/>
        <c:auto val="1"/>
        <c:lblAlgn val="ctr"/>
        <c:lblOffset val="100"/>
      </c:catAx>
      <c:valAx>
        <c:axId val="965655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aseline="0">
                <a:latin typeface="Calibri" pitchFamily="34" charset="0"/>
              </a:defRPr>
            </a:pPr>
            <a:endParaRPr lang="pl-PL"/>
          </a:p>
        </c:txPr>
        <c:crossAx val="96563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53749223969962"/>
          <c:y val="0.26593618326444851"/>
          <c:w val="0.17909482626147144"/>
          <c:h val="0.5019684033748657"/>
        </c:manualLayout>
      </c:layout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6D2A7-C025-4841-83FB-CCF7B3B26C52}" type="datetimeFigureOut">
              <a:rPr lang="pl-PL" smtClean="0"/>
              <a:pPr/>
              <a:t>2013-07-25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96FA9-F3BA-45E0-9597-DBA56D43D53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z rogami ściętymi z jednej strony 21"/>
          <p:cNvSpPr/>
          <p:nvPr/>
        </p:nvSpPr>
        <p:spPr>
          <a:xfrm>
            <a:off x="0" y="3075806"/>
            <a:ext cx="9144000" cy="936104"/>
          </a:xfrm>
          <a:prstGeom prst="snip2SameRect">
            <a:avLst>
              <a:gd name="adj1" fmla="val 33965"/>
              <a:gd name="adj2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14" name="pole tekstowe 13"/>
          <p:cNvSpPr txBox="1"/>
          <p:nvPr/>
        </p:nvSpPr>
        <p:spPr>
          <a:xfrm>
            <a:off x="3779912" y="5555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8" name="pole tekstowe 27"/>
          <p:cNvSpPr txBox="1"/>
          <p:nvPr/>
        </p:nvSpPr>
        <p:spPr>
          <a:xfrm>
            <a:off x="827584" y="1082229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Podjęte działania zapewniające funkcjonowanie Kolei Śląskich: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23528" y="2360369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tx2"/>
                </a:solidFill>
              </a:rPr>
              <a:t>DOKAPITALIZOWANIE SPÓŁKI</a:t>
            </a:r>
          </a:p>
          <a:p>
            <a:endParaRPr lang="pl-PL" sz="1600" dirty="0">
              <a:solidFill>
                <a:schemeClr val="tx2"/>
              </a:solidFill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907704" y="2296492"/>
            <a:ext cx="19442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tx2"/>
                </a:solidFill>
              </a:rPr>
              <a:t>RESTRUKTURYZACJA KOSZTÓW OPERACYJNYCH</a:t>
            </a:r>
          </a:p>
          <a:p>
            <a:r>
              <a:rPr lang="pl-PL" sz="1200" b="1" dirty="0" smtClean="0">
                <a:solidFill>
                  <a:schemeClr val="tx2"/>
                </a:solidFill>
              </a:rPr>
              <a:t>I POPRAWA JAKOŚCI USŁUG</a:t>
            </a:r>
          </a:p>
          <a:p>
            <a:endParaRPr lang="pl-PL" sz="1600" dirty="0">
              <a:solidFill>
                <a:schemeClr val="tx2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5652120" y="229649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tx2"/>
                </a:solidFill>
              </a:rPr>
              <a:t>ZMIANY ORGANIZACYJNE</a:t>
            </a:r>
            <a:endParaRPr lang="pl-PL" sz="1600" dirty="0">
              <a:solidFill>
                <a:schemeClr val="tx2"/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7308304" y="2330172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tx2"/>
                </a:solidFill>
              </a:rPr>
              <a:t>WYNIKI FINANSOWE</a:t>
            </a:r>
          </a:p>
          <a:p>
            <a:endParaRPr lang="pl-PL" sz="1600" dirty="0">
              <a:solidFill>
                <a:schemeClr val="tx2"/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3851920" y="2280716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tx2"/>
                </a:solidFill>
              </a:rPr>
              <a:t>OGRANICZENIE PRACY EKSPLOATACYJNEJ </a:t>
            </a:r>
          </a:p>
          <a:p>
            <a:r>
              <a:rPr lang="pl-PL" sz="1200" b="1" dirty="0" smtClean="0">
                <a:solidFill>
                  <a:schemeClr val="tx2"/>
                </a:solidFill>
              </a:rPr>
              <a:t>I RACJONALIZACJA </a:t>
            </a:r>
          </a:p>
          <a:p>
            <a:r>
              <a:rPr lang="pl-PL" sz="1200" b="1" dirty="0" smtClean="0">
                <a:solidFill>
                  <a:schemeClr val="tx2"/>
                </a:solidFill>
              </a:rPr>
              <a:t>ROZKŁADU JAZDY</a:t>
            </a:r>
          </a:p>
          <a:p>
            <a:endParaRPr lang="pl-PL" sz="1600" dirty="0">
              <a:solidFill>
                <a:schemeClr val="tx2"/>
              </a:solidFill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251520" y="2224484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zaokrąglony 19"/>
          <p:cNvSpPr/>
          <p:nvPr/>
        </p:nvSpPr>
        <p:spPr>
          <a:xfrm>
            <a:off x="1907704" y="2224484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zaokrąglony 22"/>
          <p:cNvSpPr/>
          <p:nvPr/>
        </p:nvSpPr>
        <p:spPr>
          <a:xfrm>
            <a:off x="5580112" y="2224484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zaokrąglony 23"/>
          <p:cNvSpPr/>
          <p:nvPr/>
        </p:nvSpPr>
        <p:spPr>
          <a:xfrm>
            <a:off x="7236296" y="2224484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zaokrąglony 24"/>
          <p:cNvSpPr/>
          <p:nvPr/>
        </p:nvSpPr>
        <p:spPr>
          <a:xfrm>
            <a:off x="3851920" y="2224484"/>
            <a:ext cx="1728192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rostokąt 25"/>
          <p:cNvSpPr/>
          <p:nvPr/>
        </p:nvSpPr>
        <p:spPr>
          <a:xfrm>
            <a:off x="899592" y="307580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Prostokąt 26"/>
          <p:cNvSpPr/>
          <p:nvPr/>
        </p:nvSpPr>
        <p:spPr>
          <a:xfrm>
            <a:off x="2627784" y="307580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4468325" y="307580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" name="Prostokąt 29"/>
          <p:cNvSpPr/>
          <p:nvPr/>
        </p:nvSpPr>
        <p:spPr>
          <a:xfrm>
            <a:off x="6196517" y="307580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7996717" y="307580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pole tekstowe 31"/>
          <p:cNvSpPr txBox="1"/>
          <p:nvPr/>
        </p:nvSpPr>
        <p:spPr>
          <a:xfrm>
            <a:off x="107504" y="1234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NAPRAWCZY SPÓŁKI: cele krótkoterminowe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107504" y="12347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PLAN NAPRAWCZY SPÓŁKI</a:t>
            </a:r>
            <a:endParaRPr lang="pl-PL" b="1" dirty="0"/>
          </a:p>
        </p:txBody>
      </p:sp>
      <p:sp>
        <p:nvSpPr>
          <p:cNvPr id="38" name="Prostokąt zaokrąglony 37"/>
          <p:cNvSpPr/>
          <p:nvPr/>
        </p:nvSpPr>
        <p:spPr>
          <a:xfrm>
            <a:off x="3851920" y="555526"/>
            <a:ext cx="1728192" cy="864096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9" name="pole tekstowe 38"/>
          <p:cNvSpPr txBox="1"/>
          <p:nvPr/>
        </p:nvSpPr>
        <p:spPr>
          <a:xfrm>
            <a:off x="323528" y="70128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DOKAPITALIZOWANIE SPÓŁKI</a:t>
            </a:r>
          </a:p>
          <a:p>
            <a:endParaRPr lang="pl-PL" sz="1600" dirty="0">
              <a:solidFill>
                <a:srgbClr val="1F497D"/>
              </a:solidFill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5652120" y="6374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ZMIANY ORGANIZACYJNE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1" name="pole tekstowe 40"/>
          <p:cNvSpPr txBox="1"/>
          <p:nvPr/>
        </p:nvSpPr>
        <p:spPr>
          <a:xfrm>
            <a:off x="3851920" y="598497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OGRANICZENIE PRACY EKSPLOATACYJNEJ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RACJONALIZACJA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ROZKŁADU JAZDY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2" name="Prostokąt zaokrąglony 41"/>
          <p:cNvSpPr/>
          <p:nvPr/>
        </p:nvSpPr>
        <p:spPr>
          <a:xfrm>
            <a:off x="251520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3" name="Prostokąt zaokrąglony 42"/>
          <p:cNvSpPr/>
          <p:nvPr/>
        </p:nvSpPr>
        <p:spPr>
          <a:xfrm>
            <a:off x="5580112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4" name="Prostokąt zaokrąglony 43"/>
          <p:cNvSpPr/>
          <p:nvPr/>
        </p:nvSpPr>
        <p:spPr>
          <a:xfrm>
            <a:off x="7236296" y="565398"/>
            <a:ext cx="165618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7308304" y="67108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prstClr val="white"/>
                </a:solidFill>
              </a:rPr>
              <a:t>WYNIKI FINANSOWE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6" name="Prostokąt zaokrąglony 45"/>
          <p:cNvSpPr/>
          <p:nvPr/>
        </p:nvSpPr>
        <p:spPr>
          <a:xfrm>
            <a:off x="1907704" y="555526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1907704" y="63740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RESTRUKTURYZACJA KOSZTÓW OPERACYJNYCH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POPRAWA JAKOŚCI USŁUG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1187624" y="1560736"/>
            <a:ext cx="648072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Porównanie zrealizowanego wyniku finansowego za dany miesiąc 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z założeniami planu naprawczego Spółki 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19" name="Wykres 1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90430127"/>
              </p:ext>
            </p:extLst>
          </p:nvPr>
        </p:nvGraphicFramePr>
        <p:xfrm>
          <a:off x="504825" y="2211710"/>
          <a:ext cx="8134350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9872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rostokąt z rogami ściętymi z jednej strony 36"/>
          <p:cNvSpPr/>
          <p:nvPr/>
        </p:nvSpPr>
        <p:spPr>
          <a:xfrm>
            <a:off x="13581" y="2938177"/>
            <a:ext cx="9144000" cy="936104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3779912" y="5555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3726371" y="1293763"/>
            <a:ext cx="15841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>
                <a:solidFill>
                  <a:srgbClr val="006600"/>
                </a:solidFill>
              </a:rPr>
              <a:t>ODBUDOWA </a:t>
            </a:r>
          </a:p>
          <a:p>
            <a:r>
              <a:rPr lang="pl-PL" sz="1400" b="1" dirty="0" smtClean="0">
                <a:solidFill>
                  <a:srgbClr val="006600"/>
                </a:solidFill>
              </a:rPr>
              <a:t>MARKI „KOLEJE ŚLĄSKIE”</a:t>
            </a:r>
          </a:p>
          <a:p>
            <a:r>
              <a:rPr lang="pl-PL" sz="1000" dirty="0" smtClean="0">
                <a:solidFill>
                  <a:srgbClr val="006600"/>
                </a:solidFill>
              </a:rPr>
              <a:t>-poprzez właściwą realizację usług przewozowych</a:t>
            </a:r>
          </a:p>
          <a:p>
            <a:endParaRPr lang="pl-PL" sz="1000" dirty="0" smtClean="0">
              <a:solidFill>
                <a:srgbClr val="006600"/>
              </a:solidFill>
            </a:endParaRPr>
          </a:p>
          <a:p>
            <a:endParaRPr lang="pl-PL" dirty="0">
              <a:solidFill>
                <a:srgbClr val="006600"/>
              </a:solidFill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179512" y="1303187"/>
            <a:ext cx="1728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>
                <a:solidFill>
                  <a:srgbClr val="006600"/>
                </a:solidFill>
              </a:rPr>
              <a:t>ZACHOWANIE BEZPIECZNEJ STRUKTURY BILANSU SPÓŁKI</a:t>
            </a:r>
          </a:p>
          <a:p>
            <a:r>
              <a:rPr lang="pl-PL" sz="1000" dirty="0" smtClean="0">
                <a:solidFill>
                  <a:srgbClr val="006600"/>
                </a:solidFill>
              </a:rPr>
              <a:t>- stabilna sytuacja finansowa</a:t>
            </a:r>
          </a:p>
          <a:p>
            <a:endParaRPr lang="pl-PL" dirty="0">
              <a:solidFill>
                <a:srgbClr val="006600"/>
              </a:solidFill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1986211" y="1304497"/>
            <a:ext cx="144016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>
                <a:solidFill>
                  <a:srgbClr val="006600"/>
                </a:solidFill>
              </a:rPr>
              <a:t>OPTYMALIZACJA TABORU</a:t>
            </a:r>
          </a:p>
          <a:p>
            <a:r>
              <a:rPr lang="pl-PL" sz="1000" dirty="0" smtClean="0">
                <a:solidFill>
                  <a:srgbClr val="006600"/>
                </a:solidFill>
              </a:rPr>
              <a:t>- </a:t>
            </a:r>
            <a:r>
              <a:rPr lang="pl-PL" sz="1000" dirty="0">
                <a:solidFill>
                  <a:srgbClr val="006600"/>
                </a:solidFill>
              </a:rPr>
              <a:t>w</a:t>
            </a:r>
            <a:r>
              <a:rPr lang="pl-PL" sz="1000" dirty="0" smtClean="0">
                <a:solidFill>
                  <a:srgbClr val="006600"/>
                </a:solidFill>
              </a:rPr>
              <a:t>zględem wykonywanej pracy przewozowej i obsługiwanych tras</a:t>
            </a:r>
          </a:p>
          <a:p>
            <a:r>
              <a:rPr lang="pl-PL" sz="1000" dirty="0" smtClean="0">
                <a:solidFill>
                  <a:srgbClr val="006600"/>
                </a:solidFill>
              </a:rPr>
              <a:t>- dążenie do ujednolicenia  taboru</a:t>
            </a:r>
          </a:p>
          <a:p>
            <a:endParaRPr lang="pl-PL" dirty="0">
              <a:solidFill>
                <a:srgbClr val="006600"/>
              </a:solidFill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5508104" y="1359808"/>
            <a:ext cx="158417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>
                <a:solidFill>
                  <a:srgbClr val="006600"/>
                </a:solidFill>
              </a:rPr>
              <a:t>ZESPÓŁ </a:t>
            </a:r>
          </a:p>
          <a:p>
            <a:r>
              <a:rPr lang="pl-PL" sz="1400" b="1" dirty="0" smtClean="0">
                <a:solidFill>
                  <a:srgbClr val="006600"/>
                </a:solidFill>
              </a:rPr>
              <a:t>PRACOWNIKÓW</a:t>
            </a:r>
          </a:p>
          <a:p>
            <a:r>
              <a:rPr lang="pl-PL" sz="1000" dirty="0" smtClean="0">
                <a:solidFill>
                  <a:srgbClr val="006600"/>
                </a:solidFill>
              </a:rPr>
              <a:t>- stworzenie kompetentnego, spójnego i niezawodnego zespołu pracowników Spółki</a:t>
            </a:r>
          </a:p>
          <a:p>
            <a:endParaRPr lang="pl-PL" dirty="0">
              <a:solidFill>
                <a:srgbClr val="006600"/>
              </a:solidFill>
            </a:endParaRPr>
          </a:p>
        </p:txBody>
      </p:sp>
      <p:sp>
        <p:nvSpPr>
          <p:cNvPr id="25" name="pole tekstowe 24"/>
          <p:cNvSpPr txBox="1"/>
          <p:nvPr/>
        </p:nvSpPr>
        <p:spPr>
          <a:xfrm>
            <a:off x="13581" y="3859183"/>
            <a:ext cx="9094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600" dirty="0" smtClean="0"/>
          </a:p>
          <a:p>
            <a:pPr algn="ctr"/>
            <a:r>
              <a:rPr lang="pl-PL" sz="1600" dirty="0" smtClean="0"/>
              <a:t>Realizacja pozwoli na ustabilizowanie pozycji Spółki na rynku kolejowych przewozów pasażerskich.</a:t>
            </a:r>
            <a:endParaRPr lang="pl-PL" sz="1600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219175" y="1134952"/>
            <a:ext cx="1656184" cy="1728192"/>
          </a:xfrm>
          <a:prstGeom prst="roundRect">
            <a:avLst/>
          </a:prstGeom>
          <a:noFill/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1969046" y="1134952"/>
            <a:ext cx="1656184" cy="1728192"/>
          </a:xfrm>
          <a:prstGeom prst="roundRect">
            <a:avLst/>
          </a:prstGeom>
          <a:noFill/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006600"/>
              </a:solidFill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26371" y="1131588"/>
            <a:ext cx="1656184" cy="1728192"/>
          </a:xfrm>
          <a:prstGeom prst="roundRect">
            <a:avLst/>
          </a:prstGeom>
          <a:noFill/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zaokrąglony 19"/>
          <p:cNvSpPr/>
          <p:nvPr/>
        </p:nvSpPr>
        <p:spPr>
          <a:xfrm>
            <a:off x="5472100" y="1134952"/>
            <a:ext cx="1656184" cy="1728192"/>
          </a:xfrm>
          <a:prstGeom prst="roundRect">
            <a:avLst/>
          </a:prstGeom>
          <a:noFill/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32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5" name="pole tekstowe 34"/>
          <p:cNvSpPr txBox="1"/>
          <p:nvPr/>
        </p:nvSpPr>
        <p:spPr>
          <a:xfrm>
            <a:off x="107504" y="1234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NAPRAWCZY SPÓŁKI: cele długoterminowe</a:t>
            </a: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" name="Prostokąt 39"/>
          <p:cNvSpPr/>
          <p:nvPr/>
        </p:nvSpPr>
        <p:spPr>
          <a:xfrm>
            <a:off x="775746" y="293817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2529276" y="293179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4376146" y="293179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3" name="Prostokąt 42"/>
          <p:cNvSpPr/>
          <p:nvPr/>
        </p:nvSpPr>
        <p:spPr>
          <a:xfrm>
            <a:off x="6180683" y="293817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8" name="Prostokąt zaokrąglony 37"/>
          <p:cNvSpPr/>
          <p:nvPr/>
        </p:nvSpPr>
        <p:spPr>
          <a:xfrm>
            <a:off x="7236296" y="1134952"/>
            <a:ext cx="1656184" cy="1728192"/>
          </a:xfrm>
          <a:prstGeom prst="roundRect">
            <a:avLst/>
          </a:prstGeom>
          <a:noFill/>
          <a:ln w="127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pole tekstowe 43"/>
          <p:cNvSpPr txBox="1"/>
          <p:nvPr/>
        </p:nvSpPr>
        <p:spPr>
          <a:xfrm>
            <a:off x="7240810" y="1359808"/>
            <a:ext cx="158417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>
                <a:solidFill>
                  <a:srgbClr val="006600"/>
                </a:solidFill>
              </a:rPr>
              <a:t>KOMPLEKSOWA</a:t>
            </a:r>
          </a:p>
          <a:p>
            <a:r>
              <a:rPr lang="pl-PL" sz="1400" b="1" dirty="0" smtClean="0">
                <a:solidFill>
                  <a:srgbClr val="006600"/>
                </a:solidFill>
              </a:rPr>
              <a:t>OBSŁUGA</a:t>
            </a:r>
          </a:p>
          <a:p>
            <a:r>
              <a:rPr lang="pl-PL" sz="1000" dirty="0" smtClean="0">
                <a:solidFill>
                  <a:srgbClr val="006600"/>
                </a:solidFill>
              </a:rPr>
              <a:t>- realizacja kolejowych przewozów pasażerskich </a:t>
            </a:r>
          </a:p>
          <a:p>
            <a:r>
              <a:rPr lang="pl-PL" sz="1000" dirty="0" smtClean="0">
                <a:solidFill>
                  <a:srgbClr val="006600"/>
                </a:solidFill>
              </a:rPr>
              <a:t>w całym województwie śląskim  oraz na stykach </a:t>
            </a:r>
          </a:p>
          <a:p>
            <a:r>
              <a:rPr lang="pl-PL" sz="1000" dirty="0" smtClean="0">
                <a:solidFill>
                  <a:srgbClr val="006600"/>
                </a:solidFill>
              </a:rPr>
              <a:t>z województwami ościennymi</a:t>
            </a:r>
          </a:p>
          <a:p>
            <a:endParaRPr lang="pl-PL" dirty="0">
              <a:solidFill>
                <a:srgbClr val="006600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7888075" y="293817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lang="pl-PL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rostokąt zaokrąglony 53"/>
          <p:cNvSpPr/>
          <p:nvPr/>
        </p:nvSpPr>
        <p:spPr>
          <a:xfrm>
            <a:off x="251520" y="555526"/>
            <a:ext cx="165618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 zaokrąglony 21"/>
          <p:cNvSpPr/>
          <p:nvPr/>
        </p:nvSpPr>
        <p:spPr>
          <a:xfrm>
            <a:off x="72008" y="2499742"/>
            <a:ext cx="7884368" cy="15841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6" name="Prostokąt 25"/>
          <p:cNvSpPr/>
          <p:nvPr/>
        </p:nvSpPr>
        <p:spPr>
          <a:xfrm>
            <a:off x="3203848" y="1352545"/>
            <a:ext cx="554461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endParaRPr lang="pl-PL" sz="1100" dirty="0" smtClean="0"/>
          </a:p>
          <a:p>
            <a:pPr lvl="3"/>
            <a:r>
              <a:rPr lang="pl-PL" sz="1600" b="1" dirty="0" smtClean="0"/>
              <a:t>MARZEC 2013</a:t>
            </a:r>
          </a:p>
          <a:p>
            <a:pPr lvl="3"/>
            <a:endParaRPr lang="pl-PL" sz="1100" dirty="0" smtClean="0"/>
          </a:p>
          <a:p>
            <a:pPr lvl="3"/>
            <a:r>
              <a:rPr lang="pl-PL" sz="1100" dirty="0" smtClean="0"/>
              <a:t>Podwyższenie kapitału zakładowego Spółki poprzez wniesienie  aportu w postaci </a:t>
            </a:r>
            <a:r>
              <a:rPr lang="pl-PL" sz="1100" dirty="0" err="1" smtClean="0"/>
              <a:t>szynobusu</a:t>
            </a:r>
            <a:r>
              <a:rPr lang="pl-PL" sz="1100" dirty="0" smtClean="0"/>
              <a:t> typu 212M o wartości  11,52 mln zł</a:t>
            </a:r>
            <a:r>
              <a:rPr lang="pl-PL" sz="1100" dirty="0"/>
              <a:t>.</a:t>
            </a:r>
            <a:r>
              <a:rPr lang="pl-PL" sz="1100" dirty="0" smtClean="0"/>
              <a:t> </a:t>
            </a:r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endParaRPr lang="pl-PL" sz="1100" dirty="0" smtClean="0"/>
          </a:p>
          <a:p>
            <a:pPr lvl="3"/>
            <a:r>
              <a:rPr lang="pl-PL" sz="1600" b="1" dirty="0" smtClean="0"/>
              <a:t>CZERWIEC 2013</a:t>
            </a:r>
          </a:p>
          <a:p>
            <a:pPr lvl="3"/>
            <a:endParaRPr lang="pl-PL" sz="1100" dirty="0" smtClean="0"/>
          </a:p>
          <a:p>
            <a:pPr lvl="3"/>
            <a:r>
              <a:rPr lang="pl-PL" sz="1100" dirty="0" smtClean="0"/>
              <a:t>Podwyższenie kapitału zakładowego Spółki  o kwotę pieniężną 33,18 mln zł .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611560" y="3075806"/>
            <a:ext cx="131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 smtClean="0"/>
              <a:t>WŁAŚCICIEL</a:t>
            </a:r>
          </a:p>
        </p:txBody>
      </p:sp>
      <p:sp>
        <p:nvSpPr>
          <p:cNvPr id="20" name="Strzałka w lewo, w prawo i w górę 19"/>
          <p:cNvSpPr/>
          <p:nvPr/>
        </p:nvSpPr>
        <p:spPr>
          <a:xfrm rot="16200000">
            <a:off x="3023828" y="1820597"/>
            <a:ext cx="1512168" cy="2880320"/>
          </a:xfrm>
          <a:prstGeom prst="leftRightUpArrow">
            <a:avLst>
              <a:gd name="adj1" fmla="val 13242"/>
              <a:gd name="adj2" fmla="val 9568"/>
              <a:gd name="adj3" fmla="val 1691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pole tekstowe 43"/>
          <p:cNvSpPr txBox="1"/>
          <p:nvPr/>
        </p:nvSpPr>
        <p:spPr>
          <a:xfrm>
            <a:off x="323528" y="70128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</a:rPr>
              <a:t>DOKAPITALIZOWANIE SPÓŁKI</a:t>
            </a:r>
          </a:p>
          <a:p>
            <a:endParaRPr lang="pl-PL" sz="1600" dirty="0">
              <a:solidFill>
                <a:schemeClr val="tx2"/>
              </a:solidFill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1907704" y="637406"/>
            <a:ext cx="19442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RESTRUKTURYZACJA KOSZTÓW OPERACYJNYCH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POPRAWA JAKOŚCI USŁUG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5652120" y="6374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ZMIANY ORGANIZACYJNE</a:t>
            </a:r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7308304" y="67108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WYNIKI FINANSOWE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pole tekstowe 47"/>
          <p:cNvSpPr txBox="1"/>
          <p:nvPr/>
        </p:nvSpPr>
        <p:spPr>
          <a:xfrm>
            <a:off x="3851920" y="616327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OGRANICZENIE PRACY EKSPLOATACYJNEJ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RACJONALIZACJA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ROZKŁADU JAZDY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Prostokąt zaokrąglony 48"/>
          <p:cNvSpPr/>
          <p:nvPr/>
        </p:nvSpPr>
        <p:spPr>
          <a:xfrm>
            <a:off x="251520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Prostokąt zaokrąglony 49"/>
          <p:cNvSpPr/>
          <p:nvPr/>
        </p:nvSpPr>
        <p:spPr>
          <a:xfrm>
            <a:off x="1907704" y="565398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Prostokąt zaokrąglony 50"/>
          <p:cNvSpPr/>
          <p:nvPr/>
        </p:nvSpPr>
        <p:spPr>
          <a:xfrm>
            <a:off x="5580112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Prostokąt zaokrąglony 51"/>
          <p:cNvSpPr/>
          <p:nvPr/>
        </p:nvSpPr>
        <p:spPr>
          <a:xfrm>
            <a:off x="7236296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3" name="Prostokąt zaokrąglony 52"/>
          <p:cNvSpPr/>
          <p:nvPr/>
        </p:nvSpPr>
        <p:spPr>
          <a:xfrm>
            <a:off x="3851920" y="565398"/>
            <a:ext cx="1728192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Prostokąt 54"/>
          <p:cNvSpPr/>
          <p:nvPr/>
        </p:nvSpPr>
        <p:spPr>
          <a:xfrm>
            <a:off x="5788595" y="3075806"/>
            <a:ext cx="16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b="1" dirty="0" smtClean="0"/>
              <a:t>KOLEJE ŚLĄSKIE</a:t>
            </a:r>
          </a:p>
        </p:txBody>
      </p:sp>
      <p:sp>
        <p:nvSpPr>
          <p:cNvPr id="56" name="pole tekstowe 55"/>
          <p:cNvSpPr txBox="1"/>
          <p:nvPr/>
        </p:nvSpPr>
        <p:spPr>
          <a:xfrm>
            <a:off x="107504" y="1234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NAPRAWCZY SPÓŁKI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1511660" y="1462261"/>
            <a:ext cx="378042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pl-PL" sz="1400" b="1" dirty="0" smtClean="0"/>
              <a:t>REZYGNACJA Z NAJKOSZTOWNIEJSZYCH DZIERŻAW JEDNOSTEK TABORU.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107504" y="1234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NAPRAWCZY SPÓŁKI </a:t>
            </a:r>
          </a:p>
        </p:txBody>
      </p:sp>
      <p:sp>
        <p:nvSpPr>
          <p:cNvPr id="44" name="Prostokąt zaokrąglony 43"/>
          <p:cNvSpPr/>
          <p:nvPr/>
        </p:nvSpPr>
        <p:spPr>
          <a:xfrm>
            <a:off x="1907704" y="555526"/>
            <a:ext cx="1944216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pole tekstowe 44"/>
          <p:cNvSpPr txBox="1"/>
          <p:nvPr/>
        </p:nvSpPr>
        <p:spPr>
          <a:xfrm>
            <a:off x="323528" y="70128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DOKAPITALIZOWANIE SPÓŁKI</a:t>
            </a:r>
          </a:p>
          <a:p>
            <a:endParaRPr lang="pl-PL" sz="1600" dirty="0">
              <a:solidFill>
                <a:schemeClr val="tx2"/>
              </a:solidFill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1907704" y="637406"/>
            <a:ext cx="19442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RESTRUKTURYZACJA </a:t>
            </a:r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KOSZTÓW OPERACYJNYCH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</a:t>
            </a:r>
            <a:r>
              <a:rPr lang="pl-PL" sz="1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POPRAWA JAKOŚCI USŁUG</a:t>
            </a:r>
          </a:p>
          <a:p>
            <a:endParaRPr lang="pl-PL" sz="1600" dirty="0">
              <a:solidFill>
                <a:schemeClr val="bg1"/>
              </a:solidFill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5652120" y="6374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ZMIANY ORGANIZACYJNE</a:t>
            </a:r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pole tekstowe 47"/>
          <p:cNvSpPr txBox="1"/>
          <p:nvPr/>
        </p:nvSpPr>
        <p:spPr>
          <a:xfrm>
            <a:off x="7308304" y="67108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WYNIKI FINANSOWE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9" name="pole tekstowe 48"/>
          <p:cNvSpPr txBox="1"/>
          <p:nvPr/>
        </p:nvSpPr>
        <p:spPr>
          <a:xfrm>
            <a:off x="3851920" y="565398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OGRANICZENIE PRACY EKSPLOATACYJNEJ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RACJONALIZACJA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ROZKŁADU JAZDY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0" name="Prostokąt zaokrąglony 49"/>
          <p:cNvSpPr/>
          <p:nvPr/>
        </p:nvSpPr>
        <p:spPr>
          <a:xfrm>
            <a:off x="251520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Prostokąt zaokrąglony 50"/>
          <p:cNvSpPr/>
          <p:nvPr/>
        </p:nvSpPr>
        <p:spPr>
          <a:xfrm>
            <a:off x="1907704" y="565398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Prostokąt zaokrąglony 51"/>
          <p:cNvSpPr/>
          <p:nvPr/>
        </p:nvSpPr>
        <p:spPr>
          <a:xfrm>
            <a:off x="5580112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3" name="Prostokąt zaokrąglony 52"/>
          <p:cNvSpPr/>
          <p:nvPr/>
        </p:nvSpPr>
        <p:spPr>
          <a:xfrm>
            <a:off x="7236296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Prostokąt zaokrąglony 53"/>
          <p:cNvSpPr/>
          <p:nvPr/>
        </p:nvSpPr>
        <p:spPr>
          <a:xfrm>
            <a:off x="3851920" y="565398"/>
            <a:ext cx="1728192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5729064" y="1478136"/>
            <a:ext cx="331236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PUNKTUALNOŚĆ.</a:t>
            </a:r>
          </a:p>
          <a:p>
            <a:endParaRPr lang="pl-PL" sz="1200" dirty="0" smtClean="0"/>
          </a:p>
          <a:p>
            <a:r>
              <a:rPr lang="pl-PL" sz="1200" dirty="0" smtClean="0"/>
              <a:t>Nastąpiła znaczna poprawa w zakresie punktualności: w grudniu 2012 r. oraz styczniu 2013 r.  średnia punktualność pociągów Spółki </a:t>
            </a:r>
          </a:p>
          <a:p>
            <a:r>
              <a:rPr lang="pl-PL" sz="1200" dirty="0" smtClean="0"/>
              <a:t>na przybyciu wynosiła ok. </a:t>
            </a:r>
            <a:r>
              <a:rPr lang="pl-PL" sz="1600" b="1" dirty="0" smtClean="0"/>
              <a:t>60%</a:t>
            </a:r>
            <a:r>
              <a:rPr lang="pl-PL" sz="1600" dirty="0" smtClean="0"/>
              <a:t>,</a:t>
            </a:r>
            <a:r>
              <a:rPr lang="pl-PL" sz="1600" b="1" dirty="0" smtClean="0"/>
              <a:t> </a:t>
            </a:r>
          </a:p>
          <a:p>
            <a:r>
              <a:rPr lang="pl-PL" sz="1200" dirty="0" smtClean="0"/>
              <a:t>by w lutym wzrosnąć </a:t>
            </a:r>
          </a:p>
          <a:p>
            <a:r>
              <a:rPr lang="pl-PL" sz="1200" dirty="0" smtClean="0"/>
              <a:t>do ponad </a:t>
            </a:r>
            <a:r>
              <a:rPr lang="pl-PL" sz="1600" b="1" dirty="0" smtClean="0"/>
              <a:t>72%.</a:t>
            </a:r>
            <a:endParaRPr lang="pl-PL" sz="1200" b="1" dirty="0" smtClean="0"/>
          </a:p>
          <a:p>
            <a:endParaRPr lang="pl-PL" sz="1200" dirty="0" smtClean="0"/>
          </a:p>
          <a:p>
            <a:r>
              <a:rPr lang="pl-PL" sz="1200" dirty="0" smtClean="0"/>
              <a:t>Kolejne miesiące przyniosły dalszą poprawę – średnia punktualność w miesiącu</a:t>
            </a:r>
          </a:p>
          <a:p>
            <a:r>
              <a:rPr lang="pl-PL" sz="1200" dirty="0" smtClean="0"/>
              <a:t>za okres od marca do czerwca 2013 r. osiągnęła ok. </a:t>
            </a:r>
            <a:r>
              <a:rPr lang="pl-PL" sz="1600" b="1" dirty="0" smtClean="0"/>
              <a:t>87,5 %.</a:t>
            </a:r>
          </a:p>
          <a:p>
            <a:endParaRPr lang="pl-PL" sz="1600" b="1" dirty="0"/>
          </a:p>
          <a:p>
            <a:r>
              <a:rPr lang="pl-PL" sz="1200" dirty="0" smtClean="0"/>
              <a:t>Docelowo Zarząd przyjmuje założenie osiągnięcia punktualności na poziomie co najmniej </a:t>
            </a:r>
            <a:r>
              <a:rPr lang="pl-PL" sz="1600" b="1" dirty="0" smtClean="0"/>
              <a:t>92 %</a:t>
            </a:r>
            <a:r>
              <a:rPr lang="pl-PL" sz="1200" b="1" dirty="0" smtClean="0"/>
              <a:t>.</a:t>
            </a:r>
          </a:p>
          <a:p>
            <a:endParaRPr lang="pl-PL" sz="1200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1079612" y="2034957"/>
            <a:ext cx="331236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Spółka ograniczyła koszty działalności (usługi obce) m.in. poprzez: </a:t>
            </a:r>
          </a:p>
          <a:p>
            <a:endParaRPr lang="pl-PL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rezygnację z najmu 15 lokomotyw TRAXX z firm </a:t>
            </a:r>
            <a:r>
              <a:rPr lang="pl-PL" sz="1200" dirty="0" err="1" smtClean="0"/>
              <a:t>Railpool</a:t>
            </a:r>
            <a:r>
              <a:rPr lang="pl-PL" sz="1200" dirty="0" smtClean="0"/>
              <a:t> i Lotos Kolej z obsadą maszynistów począwszy od 1 czerwca 2013 r. – oszczędność ok. </a:t>
            </a:r>
            <a:r>
              <a:rPr lang="pl-PL" sz="1600" b="1" dirty="0" smtClean="0"/>
              <a:t>5,8 mln zł</a:t>
            </a:r>
            <a:r>
              <a:rPr lang="pl-PL" sz="1200" dirty="0" smtClean="0"/>
              <a:t> miesięcznie (najem, koszty energii, infrastruktury); </a:t>
            </a:r>
          </a:p>
          <a:p>
            <a:pPr marL="171450" indent="-171450">
              <a:buFont typeface="Arial" pitchFamily="34" charset="0"/>
              <a:buChar char="•"/>
            </a:pPr>
            <a:endParaRPr lang="pl-PL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pl-PL" sz="1200" dirty="0" smtClean="0"/>
              <a:t>stopniową rezygnację z dzierżawy wagonów firmy </a:t>
            </a:r>
            <a:r>
              <a:rPr lang="pl-PL" sz="1200" dirty="0" err="1" smtClean="0"/>
              <a:t>Ceske</a:t>
            </a:r>
            <a:r>
              <a:rPr lang="pl-PL" sz="1200" dirty="0" smtClean="0"/>
              <a:t> </a:t>
            </a:r>
            <a:r>
              <a:rPr lang="pl-PL" sz="1200" dirty="0" err="1" smtClean="0"/>
              <a:t>Drahy</a:t>
            </a:r>
            <a:r>
              <a:rPr lang="pl-PL" sz="1200" dirty="0" smtClean="0"/>
              <a:t>, przy czym rezygnacja z dzierżawy pierwszych 15 wagonów nastąpiła począwszy od</a:t>
            </a:r>
            <a:r>
              <a:rPr lang="pl-PL" sz="1200" dirty="0" smtClean="0">
                <a:solidFill>
                  <a:srgbClr val="FF0000"/>
                </a:solidFill>
              </a:rPr>
              <a:t> </a:t>
            </a:r>
            <a:r>
              <a:rPr lang="pl-PL" sz="1200" dirty="0" smtClean="0"/>
              <a:t>lipca</a:t>
            </a:r>
            <a:r>
              <a:rPr lang="pl-PL" sz="1200" dirty="0" smtClean="0">
                <a:solidFill>
                  <a:srgbClr val="FF0000"/>
                </a:solidFill>
              </a:rPr>
              <a:t> </a:t>
            </a:r>
            <a:r>
              <a:rPr lang="pl-PL" sz="1200" dirty="0" smtClean="0"/>
              <a:t>2013 r.</a:t>
            </a:r>
          </a:p>
          <a:p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rostokąt zaokrąglony 54"/>
          <p:cNvSpPr/>
          <p:nvPr/>
        </p:nvSpPr>
        <p:spPr>
          <a:xfrm>
            <a:off x="4862128" y="3230905"/>
            <a:ext cx="3742320" cy="10620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pl-PL" sz="1200" dirty="0" smtClean="0">
              <a:solidFill>
                <a:prstClr val="black"/>
              </a:solidFill>
            </a:endParaRPr>
          </a:p>
          <a:p>
            <a:pPr lvl="0"/>
            <a:r>
              <a:rPr lang="pl-PL" sz="1600" b="1" dirty="0" smtClean="0">
                <a:solidFill>
                  <a:srgbClr val="4F81BD">
                    <a:lumMod val="50000"/>
                  </a:srgbClr>
                </a:solidFill>
              </a:rPr>
              <a:t>RACJONALIZACJA ROZKŁADU JAZDY</a:t>
            </a:r>
            <a:endParaRPr lang="pl-PL" sz="1200" b="1" dirty="0">
              <a:solidFill>
                <a:prstClr val="black"/>
              </a:solidFill>
            </a:endParaRPr>
          </a:p>
          <a:p>
            <a:pPr lvl="0"/>
            <a:endParaRPr lang="pl-PL" sz="1200" dirty="0" smtClean="0">
              <a:solidFill>
                <a:prstClr val="black"/>
              </a:solidFill>
            </a:endParaRPr>
          </a:p>
          <a:p>
            <a:pPr lvl="0"/>
            <a:r>
              <a:rPr lang="pl-PL" sz="1200" b="1" dirty="0" smtClean="0">
                <a:solidFill>
                  <a:prstClr val="black"/>
                </a:solidFill>
              </a:rPr>
              <a:t>Każdorazowe </a:t>
            </a:r>
            <a:r>
              <a:rPr lang="pl-PL" sz="1200" b="1" dirty="0">
                <a:solidFill>
                  <a:prstClr val="black"/>
                </a:solidFill>
              </a:rPr>
              <a:t>zatrzymania składów na stacjach </a:t>
            </a:r>
            <a:endParaRPr lang="pl-PL" sz="1200" b="1" dirty="0" smtClean="0">
              <a:solidFill>
                <a:prstClr val="black"/>
              </a:solidFill>
            </a:endParaRPr>
          </a:p>
          <a:p>
            <a:pPr lvl="0"/>
            <a:r>
              <a:rPr lang="pl-PL" sz="1200" dirty="0" smtClean="0">
                <a:solidFill>
                  <a:prstClr val="black"/>
                </a:solidFill>
              </a:rPr>
              <a:t>i przystankach, </a:t>
            </a:r>
            <a:r>
              <a:rPr lang="pl-PL" sz="1200" dirty="0">
                <a:solidFill>
                  <a:prstClr val="black"/>
                </a:solidFill>
              </a:rPr>
              <a:t>co powinno wygenerować trwały popyt na usługi </a:t>
            </a:r>
            <a:r>
              <a:rPr lang="pl-PL" sz="1200" dirty="0" smtClean="0">
                <a:solidFill>
                  <a:prstClr val="black"/>
                </a:solidFill>
              </a:rPr>
              <a:t>przewozowe.</a:t>
            </a:r>
            <a:endParaRPr lang="pl-PL" sz="1200" dirty="0">
              <a:solidFill>
                <a:prstClr val="black"/>
              </a:solidFill>
            </a:endParaRPr>
          </a:p>
          <a:p>
            <a:pPr lvl="0"/>
            <a:endParaRPr lang="pl-PL" sz="1000" i="1" dirty="0">
              <a:solidFill>
                <a:prstClr val="black"/>
              </a:solidFill>
            </a:endParaRPr>
          </a:p>
        </p:txBody>
      </p:sp>
      <p:sp>
        <p:nvSpPr>
          <p:cNvPr id="53" name="Prostokąt zaokrąglony 52"/>
          <p:cNvSpPr/>
          <p:nvPr/>
        </p:nvSpPr>
        <p:spPr>
          <a:xfrm>
            <a:off x="4572000" y="1923678"/>
            <a:ext cx="4032448" cy="93610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Prostokąt ze ściętym rogiem 50"/>
          <p:cNvSpPr/>
          <p:nvPr/>
        </p:nvSpPr>
        <p:spPr>
          <a:xfrm rot="10800000">
            <a:off x="107504" y="1635645"/>
            <a:ext cx="3744416" cy="936104"/>
          </a:xfrm>
          <a:prstGeom prst="snip1Rect">
            <a:avLst>
              <a:gd name="adj" fmla="val 421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251520" y="1648066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Analiza celowości i możliwości odwołania, czy zawieszenia kursowania niektórych pociągów na określonych trasach (rezygnacja z najmniej rentownych linii).</a:t>
            </a:r>
            <a:endParaRPr lang="pl-PL" sz="1400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683568" y="2822758"/>
            <a:ext cx="27363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1200" b="1" dirty="0" smtClean="0"/>
          </a:p>
          <a:p>
            <a:endParaRPr lang="pl-PL" sz="1200" b="1" dirty="0" smtClean="0"/>
          </a:p>
          <a:p>
            <a:endParaRPr lang="pl-PL" sz="1000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4519042" y="1845426"/>
            <a:ext cx="40324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chemeClr val="accent1">
                    <a:lumMod val="50000"/>
                  </a:schemeClr>
                </a:solidFill>
              </a:rPr>
              <a:t>OBNIŻENIE PRACY EKSPLOATACYJNEJ </a:t>
            </a:r>
            <a:endParaRPr lang="pl-PL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pl-PL" sz="1600" b="1" dirty="0" smtClean="0">
                <a:solidFill>
                  <a:schemeClr val="accent1">
                    <a:lumMod val="50000"/>
                  </a:schemeClr>
                </a:solidFill>
              </a:rPr>
              <a:t>OD DNIA 1 </a:t>
            </a:r>
            <a:r>
              <a:rPr lang="pl-PL" sz="1600" b="1" dirty="0">
                <a:solidFill>
                  <a:schemeClr val="accent1">
                    <a:lumMod val="50000"/>
                  </a:schemeClr>
                </a:solidFill>
              </a:rPr>
              <a:t>CZERWCA 2013</a:t>
            </a:r>
            <a:endParaRPr lang="pl-PL" sz="1200" b="1" dirty="0"/>
          </a:p>
          <a:p>
            <a:pPr lvl="0"/>
            <a:r>
              <a:rPr lang="pl-PL" sz="1200" dirty="0"/>
              <a:t>Planowana </a:t>
            </a:r>
            <a:r>
              <a:rPr lang="pl-PL" sz="1200" dirty="0" smtClean="0"/>
              <a:t>roczna praca eksploatacyjna </a:t>
            </a:r>
            <a:r>
              <a:rPr lang="pl-PL" sz="1200" dirty="0"/>
              <a:t>po wprowadzeniu </a:t>
            </a:r>
            <a:r>
              <a:rPr lang="pl-PL" sz="1200" b="1" dirty="0"/>
              <a:t>redukcji ilości </a:t>
            </a:r>
            <a:r>
              <a:rPr lang="pl-PL" sz="1200" b="1" dirty="0" smtClean="0"/>
              <a:t>nierentownych połączeń</a:t>
            </a:r>
            <a:r>
              <a:rPr lang="pl-PL" sz="1200" dirty="0" smtClean="0"/>
              <a:t>: 7 084 223 </a:t>
            </a:r>
            <a:r>
              <a:rPr lang="pl-PL" sz="1200" dirty="0" err="1" smtClean="0"/>
              <a:t>pockm</a:t>
            </a:r>
            <a:r>
              <a:rPr lang="pl-PL" sz="1200" dirty="0" smtClean="0"/>
              <a:t>.</a:t>
            </a:r>
            <a:endParaRPr lang="pl-PL" sz="1200" dirty="0"/>
          </a:p>
          <a:p>
            <a:endParaRPr lang="pl-PL" sz="1200" dirty="0" smtClean="0"/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7" name="Prostokąt zaokrąglony 36"/>
          <p:cNvSpPr/>
          <p:nvPr/>
        </p:nvSpPr>
        <p:spPr>
          <a:xfrm>
            <a:off x="3851920" y="555526"/>
            <a:ext cx="1728192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8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1" name="pole tekstowe 40"/>
          <p:cNvSpPr txBox="1"/>
          <p:nvPr/>
        </p:nvSpPr>
        <p:spPr>
          <a:xfrm>
            <a:off x="107504" y="1234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NAPRAWCZY SPÓŁKI </a:t>
            </a:r>
          </a:p>
        </p:txBody>
      </p:sp>
      <p:sp>
        <p:nvSpPr>
          <p:cNvPr id="42" name="pole tekstowe 41"/>
          <p:cNvSpPr txBox="1"/>
          <p:nvPr/>
        </p:nvSpPr>
        <p:spPr>
          <a:xfrm>
            <a:off x="323528" y="70128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DOKAPITALIZOWANIE SPÓŁKI</a:t>
            </a:r>
          </a:p>
          <a:p>
            <a:endParaRPr lang="pl-PL" sz="1600" dirty="0">
              <a:solidFill>
                <a:schemeClr val="tx2"/>
              </a:solidFill>
            </a:endParaRPr>
          </a:p>
        </p:txBody>
      </p:sp>
      <p:sp>
        <p:nvSpPr>
          <p:cNvPr id="43" name="pole tekstowe 42"/>
          <p:cNvSpPr txBox="1"/>
          <p:nvPr/>
        </p:nvSpPr>
        <p:spPr>
          <a:xfrm>
            <a:off x="5652120" y="6374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ZMIANY ORGANIZACYJNE</a:t>
            </a:r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4" name="pole tekstowe 43"/>
          <p:cNvSpPr txBox="1"/>
          <p:nvPr/>
        </p:nvSpPr>
        <p:spPr>
          <a:xfrm>
            <a:off x="3851920" y="576689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</a:rPr>
              <a:t>OGRANICZENIE PRACY EKSPLOATACYJNEJ </a:t>
            </a:r>
          </a:p>
          <a:p>
            <a:r>
              <a:rPr lang="pl-PL" sz="1200" b="1" dirty="0" smtClean="0">
                <a:solidFill>
                  <a:schemeClr val="bg1"/>
                </a:solidFill>
              </a:rPr>
              <a:t>I RACJONALIZACJA </a:t>
            </a:r>
          </a:p>
          <a:p>
            <a:r>
              <a:rPr lang="pl-PL" sz="1200" b="1" dirty="0" smtClean="0">
                <a:solidFill>
                  <a:schemeClr val="bg1"/>
                </a:solidFill>
              </a:rPr>
              <a:t>ROZKŁADU JAZDY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5" name="Prostokąt zaokrąglony 44"/>
          <p:cNvSpPr/>
          <p:nvPr/>
        </p:nvSpPr>
        <p:spPr>
          <a:xfrm>
            <a:off x="251520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Prostokąt zaokrąglony 45"/>
          <p:cNvSpPr/>
          <p:nvPr/>
        </p:nvSpPr>
        <p:spPr>
          <a:xfrm>
            <a:off x="5580112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Prostokąt zaokrąglony 46"/>
          <p:cNvSpPr/>
          <p:nvPr/>
        </p:nvSpPr>
        <p:spPr>
          <a:xfrm>
            <a:off x="7236296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pole tekstowe 48"/>
          <p:cNvSpPr txBox="1"/>
          <p:nvPr/>
        </p:nvSpPr>
        <p:spPr>
          <a:xfrm>
            <a:off x="1907704" y="63740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RESTRUKTURYZACJA KOSZTÓW OPERACYJNYCH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POPRAWA JAKOŚCI USŁUG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0" name="pole tekstowe 49"/>
          <p:cNvSpPr txBox="1"/>
          <p:nvPr/>
        </p:nvSpPr>
        <p:spPr>
          <a:xfrm>
            <a:off x="7308304" y="67108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WYNIKI FINANSOWE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2" name="Prostokąt zaokrąglony 51"/>
          <p:cNvSpPr/>
          <p:nvPr/>
        </p:nvSpPr>
        <p:spPr>
          <a:xfrm>
            <a:off x="1907704" y="555526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trzałka w prawo 1"/>
          <p:cNvSpPr/>
          <p:nvPr/>
        </p:nvSpPr>
        <p:spPr>
          <a:xfrm>
            <a:off x="3923928" y="2103697"/>
            <a:ext cx="59511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rostokąt ze ściętym rogiem 28"/>
          <p:cNvSpPr/>
          <p:nvPr/>
        </p:nvSpPr>
        <p:spPr>
          <a:xfrm>
            <a:off x="125505" y="3019454"/>
            <a:ext cx="4068454" cy="1268561"/>
          </a:xfrm>
          <a:prstGeom prst="snip1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pl-PL" sz="1200" dirty="0" smtClean="0">
                <a:solidFill>
                  <a:prstClr val="black"/>
                </a:solidFill>
              </a:rPr>
              <a:t>Rozkład </a:t>
            </a:r>
            <a:r>
              <a:rPr lang="pl-PL" sz="1200" dirty="0">
                <a:solidFill>
                  <a:prstClr val="black"/>
                </a:solidFill>
              </a:rPr>
              <a:t>jazdy pociągów zmienił się od czerwca 2013 r. </a:t>
            </a:r>
            <a:endParaRPr lang="pl-PL" sz="1200" dirty="0" smtClean="0">
              <a:solidFill>
                <a:prstClr val="black"/>
              </a:solidFill>
            </a:endParaRPr>
          </a:p>
          <a:p>
            <a:pPr lvl="0" algn="just"/>
            <a:r>
              <a:rPr lang="pl-PL" sz="1200" dirty="0" smtClean="0">
                <a:solidFill>
                  <a:prstClr val="black"/>
                </a:solidFill>
              </a:rPr>
              <a:t>w </a:t>
            </a:r>
            <a:r>
              <a:rPr lang="pl-PL" sz="1200" dirty="0">
                <a:solidFill>
                  <a:prstClr val="black"/>
                </a:solidFill>
              </a:rPr>
              <a:t>ramach tzw. korekty rocznego rozkładu jazdy. Podjęcie działań naprawczych w obszarze redukcji kosztów taboru wymusiło na Spółce obniżenie pracy eksploatacyjnej, </a:t>
            </a:r>
            <a:endParaRPr lang="pl-PL" sz="1200" dirty="0" smtClean="0">
              <a:solidFill>
                <a:prstClr val="black"/>
              </a:solidFill>
            </a:endParaRPr>
          </a:p>
          <a:p>
            <a:pPr lvl="0" algn="just"/>
            <a:r>
              <a:rPr lang="pl-PL" sz="1200" dirty="0" smtClean="0">
                <a:solidFill>
                  <a:prstClr val="black"/>
                </a:solidFill>
              </a:rPr>
              <a:t>przy równoczesnej racjonalizacji rozkładu jazdy.</a:t>
            </a:r>
            <a:endParaRPr lang="pl-PL" sz="1200" dirty="0"/>
          </a:p>
        </p:txBody>
      </p:sp>
      <p:sp>
        <p:nvSpPr>
          <p:cNvPr id="3" name="Strzałka w prawo 2"/>
          <p:cNvSpPr/>
          <p:nvPr/>
        </p:nvSpPr>
        <p:spPr>
          <a:xfrm>
            <a:off x="4340163" y="3546520"/>
            <a:ext cx="408620" cy="430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rostokąt ze ściętym rogiem 54"/>
          <p:cNvSpPr/>
          <p:nvPr/>
        </p:nvSpPr>
        <p:spPr>
          <a:xfrm rot="10800000">
            <a:off x="338060" y="3943883"/>
            <a:ext cx="5746107" cy="360040"/>
          </a:xfrm>
          <a:prstGeom prst="snip1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Prostokąt ze ściętym rogiem 53"/>
          <p:cNvSpPr/>
          <p:nvPr/>
        </p:nvSpPr>
        <p:spPr>
          <a:xfrm>
            <a:off x="323528" y="2859782"/>
            <a:ext cx="2463627" cy="360040"/>
          </a:xfrm>
          <a:prstGeom prst="snip1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chemeClr val="tx1"/>
                </a:solidFill>
              </a:rPr>
              <a:t>Stworzenie pionu finansowego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53" name="Prostokąt ze ściętym rogiem 52"/>
          <p:cNvSpPr/>
          <p:nvPr/>
        </p:nvSpPr>
        <p:spPr>
          <a:xfrm rot="10800000">
            <a:off x="338062" y="1811992"/>
            <a:ext cx="5962129" cy="360040"/>
          </a:xfrm>
          <a:prstGeom prst="snip1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5" name="pole tekstowe 14"/>
          <p:cNvSpPr txBox="1"/>
          <p:nvPr/>
        </p:nvSpPr>
        <p:spPr>
          <a:xfrm>
            <a:off x="176274" y="1867984"/>
            <a:ext cx="6204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/>
              <a:t>Opracowanie i wdrożenie zmian do Systemu Zarządzania Bezpieczeństwem </a:t>
            </a:r>
            <a:r>
              <a:rPr lang="pl-PL" sz="1400" dirty="0" smtClean="0"/>
              <a:t>SMS</a:t>
            </a:r>
            <a:endParaRPr lang="pl-PL" sz="1400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9" name="pole tekstowe 18"/>
          <p:cNvSpPr txBox="1"/>
          <p:nvPr/>
        </p:nvSpPr>
        <p:spPr>
          <a:xfrm>
            <a:off x="334044" y="3996146"/>
            <a:ext cx="6046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Racjonalizacja struktury zatrudnienia, w tym zwiększenie liczby maszynistów </a:t>
            </a:r>
            <a:endParaRPr lang="pl-PL" sz="1400" dirty="0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9" name="Prostokąt zaokrąglony 28"/>
          <p:cNvSpPr/>
          <p:nvPr/>
        </p:nvSpPr>
        <p:spPr>
          <a:xfrm>
            <a:off x="5580112" y="555526"/>
            <a:ext cx="165618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0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3" name="pole tekstowe 42"/>
          <p:cNvSpPr txBox="1"/>
          <p:nvPr/>
        </p:nvSpPr>
        <p:spPr>
          <a:xfrm>
            <a:off x="107504" y="1234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NAPRAWCZY SPÓŁKI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323528" y="70128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DOKAPITALIZOWANIE SPÓŁKI</a:t>
            </a:r>
          </a:p>
          <a:p>
            <a:endParaRPr lang="pl-PL" sz="1600" dirty="0">
              <a:solidFill>
                <a:schemeClr val="tx2"/>
              </a:solidFill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5652120" y="6374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bg1"/>
                </a:solidFill>
              </a:rPr>
              <a:t>ZMIANY ORGANIZACYJNE</a:t>
            </a:r>
          </a:p>
        </p:txBody>
      </p:sp>
      <p:sp>
        <p:nvSpPr>
          <p:cNvPr id="46" name="pole tekstowe 45"/>
          <p:cNvSpPr txBox="1"/>
          <p:nvPr/>
        </p:nvSpPr>
        <p:spPr>
          <a:xfrm>
            <a:off x="3851920" y="560462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OGRANICZENIE PRACY EKSPLOATACYJNEJ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RACJONALIZACJA 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ROZKŁADU JAZDY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Prostokąt zaokrąglony 46"/>
          <p:cNvSpPr/>
          <p:nvPr/>
        </p:nvSpPr>
        <p:spPr>
          <a:xfrm>
            <a:off x="251520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Prostokąt zaokrąglony 47"/>
          <p:cNvSpPr/>
          <p:nvPr/>
        </p:nvSpPr>
        <p:spPr>
          <a:xfrm>
            <a:off x="7236296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pole tekstowe 48"/>
          <p:cNvSpPr txBox="1"/>
          <p:nvPr/>
        </p:nvSpPr>
        <p:spPr>
          <a:xfrm>
            <a:off x="7308304" y="67108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WYNIKI FINANSOWE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0" name="Prostokąt zaokrąglony 49"/>
          <p:cNvSpPr/>
          <p:nvPr/>
        </p:nvSpPr>
        <p:spPr>
          <a:xfrm>
            <a:off x="1907704" y="555526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52" name="Prostokąt zaokrąglony 51"/>
          <p:cNvSpPr/>
          <p:nvPr/>
        </p:nvSpPr>
        <p:spPr>
          <a:xfrm>
            <a:off x="3851920" y="555526"/>
            <a:ext cx="1728192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pole tekstowe 55"/>
          <p:cNvSpPr txBox="1"/>
          <p:nvPr/>
        </p:nvSpPr>
        <p:spPr>
          <a:xfrm>
            <a:off x="1907704" y="637406"/>
            <a:ext cx="19442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RESTRUKTURYZACJA KOSZTÓW OPERACYJNYCH</a:t>
            </a:r>
          </a:p>
          <a:p>
            <a:r>
              <a:rPr lang="pl-PL" sz="1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 POPRAWA JAKOŚCI USŁUG</a:t>
            </a:r>
          </a:p>
          <a:p>
            <a:endParaRPr lang="pl-PL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Prostokąt ze ściętym rogiem 32"/>
          <p:cNvSpPr/>
          <p:nvPr/>
        </p:nvSpPr>
        <p:spPr>
          <a:xfrm>
            <a:off x="343072" y="2347156"/>
            <a:ext cx="5616624" cy="360040"/>
          </a:xfrm>
          <a:prstGeom prst="snip1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pl-PL" sz="1400" dirty="0" smtClean="0">
                <a:solidFill>
                  <a:schemeClr val="tx1"/>
                </a:solidFill>
              </a:rPr>
              <a:t>Wprowadzenie stałego monitoringu podstawowych danych finansowych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34" name="Prostokąt ze ściętym rogiem 33"/>
          <p:cNvSpPr/>
          <p:nvPr/>
        </p:nvSpPr>
        <p:spPr>
          <a:xfrm>
            <a:off x="323528" y="3435846"/>
            <a:ext cx="5026024" cy="360040"/>
          </a:xfrm>
          <a:prstGeom prst="snip1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>
                <a:solidFill>
                  <a:schemeClr val="tx1"/>
                </a:solidFill>
              </a:rPr>
              <a:t>Stworzenie stanowiska Głównego Księgowego i działu księgowości</a:t>
            </a:r>
            <a:endParaRPr lang="pl-PL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107504" y="12347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PLAN NAPRAWCZY SPÓŁKI</a:t>
            </a:r>
            <a:endParaRPr lang="pl-PL" b="1" dirty="0"/>
          </a:p>
        </p:txBody>
      </p:sp>
      <p:sp>
        <p:nvSpPr>
          <p:cNvPr id="38" name="Prostokąt zaokrąglony 37"/>
          <p:cNvSpPr/>
          <p:nvPr/>
        </p:nvSpPr>
        <p:spPr>
          <a:xfrm>
            <a:off x="3851920" y="555526"/>
            <a:ext cx="1728192" cy="864096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9" name="pole tekstowe 38"/>
          <p:cNvSpPr txBox="1"/>
          <p:nvPr/>
        </p:nvSpPr>
        <p:spPr>
          <a:xfrm>
            <a:off x="323528" y="70128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DOKAPITALIZOWANIE SPÓŁKI</a:t>
            </a:r>
          </a:p>
          <a:p>
            <a:endParaRPr lang="pl-PL" sz="1600" dirty="0">
              <a:solidFill>
                <a:srgbClr val="1F497D"/>
              </a:solidFill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5652120" y="6374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ZMIANY ORGANIZACYJNE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1" name="pole tekstowe 40"/>
          <p:cNvSpPr txBox="1"/>
          <p:nvPr/>
        </p:nvSpPr>
        <p:spPr>
          <a:xfrm>
            <a:off x="3851920" y="609530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OGRANICZENIE PRACY EKSPLOATACYJNEJ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RACJONALIZACJA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ROZKŁADU JAZDY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2" name="Prostokąt zaokrąglony 41"/>
          <p:cNvSpPr/>
          <p:nvPr/>
        </p:nvSpPr>
        <p:spPr>
          <a:xfrm>
            <a:off x="251520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3" name="Prostokąt zaokrąglony 42"/>
          <p:cNvSpPr/>
          <p:nvPr/>
        </p:nvSpPr>
        <p:spPr>
          <a:xfrm>
            <a:off x="5580112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4" name="Prostokąt zaokrąglony 43"/>
          <p:cNvSpPr/>
          <p:nvPr/>
        </p:nvSpPr>
        <p:spPr>
          <a:xfrm>
            <a:off x="7236296" y="565398"/>
            <a:ext cx="165618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7308304" y="67108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prstClr val="white"/>
                </a:solidFill>
              </a:rPr>
              <a:t>WYNIKI FINANSOWE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6" name="Prostokąt zaokrąglony 45"/>
          <p:cNvSpPr/>
          <p:nvPr/>
        </p:nvSpPr>
        <p:spPr>
          <a:xfrm>
            <a:off x="1907704" y="555526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1907704" y="63740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RESTRUKTURYZACJA KOSZTÓW OPERACYJNYCH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POPRAWA JAKOŚCI USŁUG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1187624" y="1707654"/>
            <a:ext cx="655272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Porównanie wykonania kosztów i przychodów Spółki za dany miesiąc 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19103759"/>
              </p:ext>
            </p:extLst>
          </p:nvPr>
        </p:nvGraphicFramePr>
        <p:xfrm>
          <a:off x="2699792" y="2139700"/>
          <a:ext cx="3960439" cy="2568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2380"/>
                <a:gridCol w="1139304"/>
                <a:gridCol w="1318755"/>
              </a:tblGrid>
              <a:tr h="7487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Okres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Koszty </a:t>
                      </a:r>
                      <a:endParaRPr lang="pl-PL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</a:rPr>
                        <a:t>(</a:t>
                      </a:r>
                      <a:r>
                        <a:rPr lang="pl-PL" sz="1400" u="none" strike="noStrike" dirty="0">
                          <a:effectLst/>
                        </a:rPr>
                        <a:t>w tys. PLN)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Przychody </a:t>
                      </a:r>
                      <a:endParaRPr lang="pl-PL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</a:rPr>
                        <a:t>(</a:t>
                      </a:r>
                      <a:r>
                        <a:rPr lang="pl-PL" sz="1400" u="none" strike="noStrike" dirty="0">
                          <a:effectLst/>
                        </a:rPr>
                        <a:t>w tys. PLN)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25999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12.2012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30 196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13 295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999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01.2013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27 229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17 613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999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02.2013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27 202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16 917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999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03.2013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28 968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18 033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999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04.2013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28 425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18 187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999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05.2013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27 198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18 281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5999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06.2013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20 399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17 977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3531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107504" y="12347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PLAN NAPRAWCZY SPÓŁKI</a:t>
            </a:r>
            <a:endParaRPr lang="pl-PL" b="1" dirty="0"/>
          </a:p>
        </p:txBody>
      </p:sp>
      <p:sp>
        <p:nvSpPr>
          <p:cNvPr id="38" name="Prostokąt zaokrąglony 37"/>
          <p:cNvSpPr/>
          <p:nvPr/>
        </p:nvSpPr>
        <p:spPr>
          <a:xfrm>
            <a:off x="3851920" y="555526"/>
            <a:ext cx="1728192" cy="864096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9" name="pole tekstowe 38"/>
          <p:cNvSpPr txBox="1"/>
          <p:nvPr/>
        </p:nvSpPr>
        <p:spPr>
          <a:xfrm>
            <a:off x="323528" y="70128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DOKAPITALIZOWANIE SPÓŁKI</a:t>
            </a:r>
          </a:p>
          <a:p>
            <a:endParaRPr lang="pl-PL" sz="1600" dirty="0">
              <a:solidFill>
                <a:srgbClr val="1F497D"/>
              </a:solidFill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5652120" y="6374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ZMIANY ORGANIZACYJNE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1" name="pole tekstowe 40"/>
          <p:cNvSpPr txBox="1"/>
          <p:nvPr/>
        </p:nvSpPr>
        <p:spPr>
          <a:xfrm>
            <a:off x="3851920" y="609530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OGRANICZENIE PRACY EKSPLOATACYJNEJ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RACJONALIZACJA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ROZKŁADU JAZDY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2" name="Prostokąt zaokrąglony 41"/>
          <p:cNvSpPr/>
          <p:nvPr/>
        </p:nvSpPr>
        <p:spPr>
          <a:xfrm>
            <a:off x="251520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3" name="Prostokąt zaokrąglony 42"/>
          <p:cNvSpPr/>
          <p:nvPr/>
        </p:nvSpPr>
        <p:spPr>
          <a:xfrm>
            <a:off x="5580112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4" name="Prostokąt zaokrąglony 43"/>
          <p:cNvSpPr/>
          <p:nvPr/>
        </p:nvSpPr>
        <p:spPr>
          <a:xfrm>
            <a:off x="7236296" y="565398"/>
            <a:ext cx="165618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7308304" y="67108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prstClr val="white"/>
                </a:solidFill>
              </a:rPr>
              <a:t>WYNIKI FINANSOWE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6" name="Prostokąt zaokrąglony 45"/>
          <p:cNvSpPr/>
          <p:nvPr/>
        </p:nvSpPr>
        <p:spPr>
          <a:xfrm>
            <a:off x="1907704" y="555526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1907704" y="63740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RESTRUKTURYZACJA KOSZTÓW OPERACYJNYCH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POPRAWA JAKOŚCI USŁUG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1187624" y="1707654"/>
            <a:ext cx="655272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Porównanie wykonania kosztów i przychodów Spółki za dany miesiąc 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21" name="Wykres 2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52567878"/>
              </p:ext>
            </p:extLst>
          </p:nvPr>
        </p:nvGraphicFramePr>
        <p:xfrm>
          <a:off x="504825" y="2283718"/>
          <a:ext cx="8134350" cy="29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51697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107504" y="12347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PLAN NAPRAWCZY SPÓŁKI</a:t>
            </a:r>
            <a:endParaRPr lang="pl-PL" b="1" dirty="0"/>
          </a:p>
        </p:txBody>
      </p:sp>
      <p:sp>
        <p:nvSpPr>
          <p:cNvPr id="38" name="Prostokąt zaokrąglony 37"/>
          <p:cNvSpPr/>
          <p:nvPr/>
        </p:nvSpPr>
        <p:spPr>
          <a:xfrm>
            <a:off x="3851920" y="555526"/>
            <a:ext cx="1728192" cy="864096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9" name="pole tekstowe 38"/>
          <p:cNvSpPr txBox="1"/>
          <p:nvPr/>
        </p:nvSpPr>
        <p:spPr>
          <a:xfrm>
            <a:off x="323528" y="70128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DOKAPITALIZOWANIE SPÓŁKI</a:t>
            </a:r>
          </a:p>
          <a:p>
            <a:endParaRPr lang="pl-PL" sz="1600" dirty="0">
              <a:solidFill>
                <a:srgbClr val="1F497D"/>
              </a:solidFill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5652120" y="6374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ZMIANY ORGANIZACYJNE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1" name="pole tekstowe 40"/>
          <p:cNvSpPr txBox="1"/>
          <p:nvPr/>
        </p:nvSpPr>
        <p:spPr>
          <a:xfrm>
            <a:off x="3851920" y="609530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OGRANICZENIE PRACY EKSPLOATACYJNEJ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RACJONALIZACJA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ROZKŁADU JAZDY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2" name="Prostokąt zaokrąglony 41"/>
          <p:cNvSpPr/>
          <p:nvPr/>
        </p:nvSpPr>
        <p:spPr>
          <a:xfrm>
            <a:off x="251520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3" name="Prostokąt zaokrąglony 42"/>
          <p:cNvSpPr/>
          <p:nvPr/>
        </p:nvSpPr>
        <p:spPr>
          <a:xfrm>
            <a:off x="5580112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4" name="Prostokąt zaokrąglony 43"/>
          <p:cNvSpPr/>
          <p:nvPr/>
        </p:nvSpPr>
        <p:spPr>
          <a:xfrm>
            <a:off x="7236296" y="565398"/>
            <a:ext cx="165618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7308304" y="67108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prstClr val="white"/>
                </a:solidFill>
              </a:rPr>
              <a:t>WYNIKI FINANSOWE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6" name="Prostokąt zaokrąglony 45"/>
          <p:cNvSpPr/>
          <p:nvPr/>
        </p:nvSpPr>
        <p:spPr>
          <a:xfrm>
            <a:off x="1907704" y="555526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1907704" y="63740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RESTRUKTURYZACJA KOSZTÓW OPERACYJNYCH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POPRAWA JAKOŚCI USŁUG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graphicFrame>
        <p:nvGraphicFramePr>
          <p:cNvPr id="17" name="Wykres 1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76336912"/>
              </p:ext>
            </p:extLst>
          </p:nvPr>
        </p:nvGraphicFramePr>
        <p:xfrm>
          <a:off x="1059309" y="1600741"/>
          <a:ext cx="6838950" cy="3484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5998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KOLEJE ŚLĄSKIE\2011\GRAFIKA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5486"/>
            <a:ext cx="2044006" cy="235152"/>
          </a:xfrm>
          <a:prstGeom prst="rect">
            <a:avLst/>
          </a:prstGeom>
          <a:noFill/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107504" y="12347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PLAN NAPRAWCZY SPÓŁKI</a:t>
            </a:r>
            <a:endParaRPr lang="pl-PL" b="1" dirty="0"/>
          </a:p>
        </p:txBody>
      </p:sp>
      <p:sp>
        <p:nvSpPr>
          <p:cNvPr id="38" name="Prostokąt zaokrąglony 37"/>
          <p:cNvSpPr/>
          <p:nvPr/>
        </p:nvSpPr>
        <p:spPr>
          <a:xfrm>
            <a:off x="3851920" y="555526"/>
            <a:ext cx="1728192" cy="864096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9" name="pole tekstowe 38"/>
          <p:cNvSpPr txBox="1"/>
          <p:nvPr/>
        </p:nvSpPr>
        <p:spPr>
          <a:xfrm>
            <a:off x="323528" y="701283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DOKAPITALIZOWANIE SPÓŁKI</a:t>
            </a:r>
          </a:p>
          <a:p>
            <a:endParaRPr lang="pl-PL" sz="1600" dirty="0">
              <a:solidFill>
                <a:srgbClr val="1F497D"/>
              </a:solidFill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5652120" y="63740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ZMIANY ORGANIZACYJNE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1" name="pole tekstowe 40"/>
          <p:cNvSpPr txBox="1"/>
          <p:nvPr/>
        </p:nvSpPr>
        <p:spPr>
          <a:xfrm>
            <a:off x="3851920" y="598497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OGRANICZENIE PRACY EKSPLOATACYJNEJ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RACJONALIZACJA 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ROZKŁADU JAZDY</a:t>
            </a:r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2" name="Prostokąt zaokrąglony 41"/>
          <p:cNvSpPr/>
          <p:nvPr/>
        </p:nvSpPr>
        <p:spPr>
          <a:xfrm>
            <a:off x="251520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3" name="Prostokąt zaokrąglony 42"/>
          <p:cNvSpPr/>
          <p:nvPr/>
        </p:nvSpPr>
        <p:spPr>
          <a:xfrm>
            <a:off x="5580112" y="565398"/>
            <a:ext cx="1656184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4" name="Prostokąt zaokrąglony 43"/>
          <p:cNvSpPr/>
          <p:nvPr/>
        </p:nvSpPr>
        <p:spPr>
          <a:xfrm>
            <a:off x="7236296" y="565398"/>
            <a:ext cx="1656184" cy="864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7308304" y="67108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prstClr val="white"/>
                </a:solidFill>
              </a:rPr>
              <a:t>WYNIKI FINANSOWE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46" name="Prostokąt zaokrąglony 45"/>
          <p:cNvSpPr/>
          <p:nvPr/>
        </p:nvSpPr>
        <p:spPr>
          <a:xfrm>
            <a:off x="1907704" y="555526"/>
            <a:ext cx="1944216" cy="864096"/>
          </a:xfrm>
          <a:prstGeom prst="roundRect">
            <a:avLst/>
          </a:prstGeom>
          <a:noFill/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1907704" y="63740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RESTRUKTURYZACJA KOSZTÓW OPERACYJNYCH</a:t>
            </a:r>
          </a:p>
          <a:p>
            <a:r>
              <a:rPr lang="pl-PL" sz="1200" b="1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I POPRAWA JAKOŚCI USŁUG</a:t>
            </a:r>
          </a:p>
          <a:p>
            <a:endParaRPr lang="pl-PL" sz="1600" dirty="0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1201515" y="1560736"/>
            <a:ext cx="66967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Porównanie zrealizowanego wyniku finansowego za dany miesiąc 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z założeniami planu naprawczego Spółki 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9440276"/>
              </p:ext>
            </p:extLst>
          </p:nvPr>
        </p:nvGraphicFramePr>
        <p:xfrm>
          <a:off x="2725303" y="2283718"/>
          <a:ext cx="3649168" cy="2619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4300"/>
                <a:gridCol w="1049761"/>
                <a:gridCol w="1215107"/>
              </a:tblGrid>
              <a:tr h="95250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Okres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Plan naprawczy </a:t>
                      </a:r>
                      <a:endParaRPr lang="pl-PL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</a:rPr>
                        <a:t>(</a:t>
                      </a:r>
                      <a:r>
                        <a:rPr lang="pl-PL" sz="1400" u="none" strike="noStrike" dirty="0">
                          <a:effectLst/>
                        </a:rPr>
                        <a:t>w tys. PLN)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Wykonanie </a:t>
                      </a:r>
                      <a:endParaRPr lang="pl-PL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</a:rPr>
                        <a:t>(</a:t>
                      </a:r>
                      <a:r>
                        <a:rPr lang="pl-PL" sz="1400" u="none" strike="noStrike" dirty="0">
                          <a:effectLst/>
                        </a:rPr>
                        <a:t>w tys. PLN)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12.2012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nie dotyczy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-16 901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01.2013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-9 233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-9 616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02.2013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-8 348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-10 285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03.2013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-10 450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-10 935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04.2013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-9 448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-10 238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05.2013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-9 181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-8 917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06.2013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-2 277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-2 422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385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5034</TotalTime>
  <Words>777</Words>
  <Application>Microsoft Office PowerPoint</Application>
  <PresentationFormat>Pokaz na ekranie (16:9)</PresentationFormat>
  <Paragraphs>236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JLT</dc:creator>
  <cp:lastModifiedBy>Lenovo User</cp:lastModifiedBy>
  <cp:revision>331</cp:revision>
  <cp:lastPrinted>2013-07-24T07:56:34Z</cp:lastPrinted>
  <dcterms:created xsi:type="dcterms:W3CDTF">2011-06-08T05:32:14Z</dcterms:created>
  <dcterms:modified xsi:type="dcterms:W3CDTF">2013-07-25T06:45:31Z</dcterms:modified>
</cp:coreProperties>
</file>